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8" r:id="rId3"/>
    <p:sldId id="298" r:id="rId4"/>
    <p:sldId id="299" r:id="rId5"/>
    <p:sldId id="314" r:id="rId6"/>
    <p:sldId id="257" r:id="rId7"/>
    <p:sldId id="259" r:id="rId8"/>
    <p:sldId id="260" r:id="rId9"/>
    <p:sldId id="261" r:id="rId10"/>
    <p:sldId id="262" r:id="rId11"/>
    <p:sldId id="264" r:id="rId12"/>
    <p:sldId id="318" r:id="rId13"/>
    <p:sldId id="268" r:id="rId14"/>
    <p:sldId id="266" r:id="rId15"/>
    <p:sldId id="270" r:id="rId16"/>
    <p:sldId id="271" r:id="rId17"/>
    <p:sldId id="313" r:id="rId18"/>
    <p:sldId id="274" r:id="rId19"/>
    <p:sldId id="319" r:id="rId20"/>
    <p:sldId id="275" r:id="rId21"/>
    <p:sldId id="276" r:id="rId22"/>
    <p:sldId id="320" r:id="rId23"/>
    <p:sldId id="277" r:id="rId24"/>
    <p:sldId id="317" r:id="rId25"/>
    <p:sldId id="273" r:id="rId26"/>
    <p:sldId id="278" r:id="rId27"/>
    <p:sldId id="280" r:id="rId28"/>
    <p:sldId id="281" r:id="rId29"/>
    <p:sldId id="282" r:id="rId30"/>
    <p:sldId id="283" r:id="rId31"/>
    <p:sldId id="284" r:id="rId32"/>
    <p:sldId id="286" r:id="rId33"/>
    <p:sldId id="285" r:id="rId34"/>
    <p:sldId id="321" r:id="rId35"/>
    <p:sldId id="323" r:id="rId36"/>
    <p:sldId id="287" r:id="rId37"/>
    <p:sldId id="288" r:id="rId38"/>
    <p:sldId id="290" r:id="rId39"/>
    <p:sldId id="322" r:id="rId40"/>
    <p:sldId id="325" r:id="rId41"/>
    <p:sldId id="294" r:id="rId42"/>
    <p:sldId id="295" r:id="rId43"/>
    <p:sldId id="327" r:id="rId44"/>
    <p:sldId id="326" r:id="rId45"/>
    <p:sldId id="302" r:id="rId46"/>
    <p:sldId id="303" r:id="rId47"/>
    <p:sldId id="306" r:id="rId48"/>
    <p:sldId id="310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4FE74BAD-E9C1-4BB3-B68F-934F10BC7B46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4" tIns="46057" rIns="92114" bIns="460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114" tIns="46057" rIns="92114" bIns="460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C462A9CC-2B7F-496D-888B-2CF789083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A9CC-2B7F-496D-888B-2CF7890834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2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2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1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2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7085-7FEE-4CCF-9108-5A667C6351DF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034B-A77E-4F1F-A67B-F4F128B3F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Welcome to Wings for Autism® </a:t>
            </a:r>
            <a:br>
              <a:rPr lang="en-US" sz="3600" dirty="0" smtClean="0">
                <a:latin typeface="Trebuchet MS" panose="020B0603020202020204" pitchFamily="34" charset="0"/>
              </a:rPr>
            </a:br>
            <a:r>
              <a:rPr lang="en-US" sz="3600" dirty="0" smtClean="0">
                <a:latin typeface="Trebuchet MS" panose="020B0603020202020204" pitchFamily="34" charset="0"/>
              </a:rPr>
              <a:t>Our Trip to the Airport</a:t>
            </a:r>
            <a:br>
              <a:rPr lang="en-US" sz="3600" dirty="0" smtClean="0">
                <a:latin typeface="Trebuchet MS" panose="020B0603020202020204" pitchFamily="34" charset="0"/>
              </a:rPr>
            </a:br>
            <a:r>
              <a:rPr lang="en-US" sz="3600" dirty="0" smtClean="0">
                <a:latin typeface="Trebuchet MS" panose="020B0603020202020204" pitchFamily="34" charset="0"/>
              </a:rPr>
              <a:t>Practice Guide</a:t>
            </a:r>
            <a:r>
              <a:rPr lang="en-US" sz="2000" dirty="0" smtClean="0"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 descr="S:\_Research &amp; Innovations\Wings for Autism\Logo and Artwork\WingsforAutismORANGEB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286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:\_Marketing\LOGOS\NEW BRAND LOGO_ARTWORK\Logos\JPG &amp; PNG Files MS Office\JPG Files Solid Backgrounds\Logo\ArcLogo_Color_Pos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2" y="381000"/>
            <a:ext cx="3443348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4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Then we’ll walk/roll to the terminal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follow the Wings for Autism® signs to the Ticket Counter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Our walk/roll may be short or long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airport may be noisy and crowded</a:t>
            </a:r>
          </a:p>
          <a:p>
            <a:r>
              <a:rPr lang="en-US" dirty="0">
                <a:latin typeface="Trebuchet MS" panose="020B0603020202020204" pitchFamily="34" charset="0"/>
              </a:rPr>
              <a:t>We can take our time and rest if we want to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171" name="Picture 3" descr="S:\_Research &amp; Innovations\Wings for Autism\Event Photos &amp; Media Clips\Jacksonville\Jacksonville Event (1-29-14)\JAX security 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997317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_Research &amp; Innovations\Wings for Autism\Event Photos &amp; Media Clips\Baltimore\Demetri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673078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372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Our next step is to go the airline ticket </a:t>
            </a:r>
            <a:r>
              <a:rPr lang="en-US" sz="3200" dirty="0">
                <a:latin typeface="Trebuchet MS" panose="020B0603020202020204" pitchFamily="34" charset="0"/>
              </a:rPr>
              <a:t>c</a:t>
            </a:r>
            <a:r>
              <a:rPr lang="en-US" sz="3200" dirty="0" smtClean="0">
                <a:latin typeface="Trebuchet MS" panose="020B0603020202020204" pitchFamily="34" charset="0"/>
              </a:rPr>
              <a:t>ounter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752600"/>
            <a:ext cx="45720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There will probably be a line and if there is we’ll have to wait our turn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Give the person our name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Listen to their instructions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Ask any questions we may </a:t>
            </a:r>
            <a:r>
              <a:rPr lang="en-US" sz="2400" dirty="0" smtClean="0">
                <a:latin typeface="Trebuchet MS" panose="020B0603020202020204" pitchFamily="34" charset="0"/>
              </a:rPr>
              <a:t>have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We’ll provide a government-issued </a:t>
            </a:r>
            <a:r>
              <a:rPr lang="en-US" sz="2400" dirty="0">
                <a:latin typeface="Trebuchet MS" panose="020B0603020202020204" pitchFamily="34" charset="0"/>
              </a:rPr>
              <a:t>identification </a:t>
            </a:r>
            <a:r>
              <a:rPr lang="en-US" sz="2400" dirty="0" smtClean="0">
                <a:latin typeface="Trebuchet MS" panose="020B0603020202020204" pitchFamily="34" charset="0"/>
              </a:rPr>
              <a:t>for people age 18 and over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 descr="S:\_Research &amp; Innovations\Wings for Autism\Event Photos &amp; Media Clips\Phoenix\Phoenix (10-10-14)\_ANP9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781300" cy="185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524000"/>
            <a:ext cx="2781301" cy="18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We may be asked if we’ll give permission for people to take out picture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 can say yes or no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photos will be used by The Arc to describe the Wings program to families, airports and airlines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All of the pictures we’re looking at now are from people who said “Yes,  you can use my photo”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How do you feel about our photo being taken?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099" name="Picture 3" descr="S:\_Research &amp; Innovations\Wings for Autism\Event Photos &amp; Media Clips\Phoenix\Phoenix (10-10-14)\_ANP9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Then we’ll get our boarding pass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need the boarding pass to go through security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need the boarding pass to get on the 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Where is a safe place we can keep our boarding pass so we don’t lose it?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 descr="C:\Users\kwbranigin\AppData\Local\Microsoft\Windows\Temporary Internet Files\Content.Outlook\VZP31LGV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2602"/>
            <a:ext cx="3295650" cy="247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boarding car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boarding car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S:\_Research &amp; Innovations\Wings for Autism\Event Photos &amp; Media Clips\Dulles\20141101_074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0797"/>
            <a:ext cx="3295649" cy="185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5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We’ll make sure we have an address tag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If we don’t have an address tag on our luggage we can get one from the ticket counter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fill it out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And attach it to our bag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kwbranigin\AppData\Local\Microsoft\Windows\Temporary Internet Files\Content.Outlook\VZP31LGV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8676" y="3438525"/>
            <a:ext cx="222885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wbranigin\AppData\Local\Microsoft\Windows\Temporary Internet Files\Content.Outlook\VZP31LGV\FullSizeRender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44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8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If we want we can take lots of pictures to remember today’s experience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Photos of the airport and their employees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Photos of the plane and airline employees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Photos of us!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add the photos to this guide and use them on our next, real trip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6386" name="Picture 2" descr="S:\_Research &amp; Innovations\Wings for Autism\Event Photos &amp; Media Clips\Tulsa\Tulsa Event (4.26.14)\10150759_275852682575808_495868502000047680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56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6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We can explore inside the terminal 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If we have extra time we can explore the terminal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There are lots of things to see inside the terminal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If we want to take a break and sit we can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102" name="Picture 6" descr="C:\Users\kwbranigin\AppData\Local\Microsoft\Windows\Temporary Internet Files\Content.Outlook\VZP31LGV\photo 2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6" y="3875577"/>
            <a:ext cx="2858964" cy="214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wbranigin\AppData\Local\Microsoft\Windows\Temporary Internet Files\Content.Outlook\VZP31LGV\photo 1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6" y="1589577"/>
            <a:ext cx="2858964" cy="214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7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After looking around it will be time to get in line and go through security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7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The line may be very long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There may be a lot of people on line with us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have to be very patient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346116" cy="223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5" y="4114801"/>
            <a:ext cx="3300845" cy="22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follow the Transportation Security Administration Officer’s (TSA) Instructions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The Officer will ask for our boarding pass and identification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Officer will write on our boarding pass that it’s OK for us to pass through security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44" y="1676400"/>
            <a:ext cx="2731911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_Research &amp; Innovations\Wings for Autism\Event Photos &amp; Media Clips\TSA Images\TSAImage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740" y="57950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Photos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</p:spTree>
    <p:extLst>
      <p:ext uri="{BB962C8B-B14F-4D97-AF65-F5344CB8AC3E}">
        <p14:creationId xmlns:p14="http://schemas.microsoft.com/office/powerpoint/2010/main" val="201799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follow the TSA Officer’s Instructions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Once we give the Officer our boarding pass and identification we’ll wait in the next line</a:t>
            </a:r>
          </a:p>
          <a:p>
            <a:r>
              <a:rPr lang="en-US" dirty="0">
                <a:latin typeface="Trebuchet MS" panose="020B0603020202020204" pitchFamily="34" charset="0"/>
              </a:rPr>
              <a:t>The line may be very long</a:t>
            </a:r>
          </a:p>
          <a:p>
            <a:r>
              <a:rPr lang="en-US" dirty="0">
                <a:latin typeface="Trebuchet MS" panose="020B0603020202020204" pitchFamily="34" charset="0"/>
              </a:rPr>
              <a:t>There may be a lot of people on line with us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have to be very </a:t>
            </a:r>
            <a:r>
              <a:rPr lang="en-US" dirty="0" smtClean="0">
                <a:latin typeface="Trebuchet MS" panose="020B0603020202020204" pitchFamily="34" charset="0"/>
              </a:rPr>
              <a:t>patient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see lots of Officers and equipment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4" descr="S:\_Research &amp; Innovations\Wings for Autism\Event Photos &amp; Media Clips\TSA Images\TSAImage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2454" y="4533127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</p:spTree>
    <p:extLst>
      <p:ext uri="{BB962C8B-B14F-4D97-AF65-F5344CB8AC3E}">
        <p14:creationId xmlns:p14="http://schemas.microsoft.com/office/powerpoint/2010/main" val="296094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/>
            </a:r>
            <a:br>
              <a:rPr lang="en-US" sz="2800" dirty="0" smtClean="0">
                <a:latin typeface="Trebuchet MS" panose="020B0603020202020204" pitchFamily="34" charset="0"/>
              </a:rPr>
            </a:br>
            <a:r>
              <a:rPr lang="en-US" sz="2800" dirty="0" smtClean="0">
                <a:latin typeface="Trebuchet MS" panose="020B0603020202020204" pitchFamily="34" charset="0"/>
              </a:rPr>
              <a:t>How to use the Trip to the Airport</a:t>
            </a:r>
            <a:br>
              <a:rPr lang="en-US" sz="2800" dirty="0" smtClean="0">
                <a:latin typeface="Trebuchet MS" panose="020B0603020202020204" pitchFamily="34" charset="0"/>
              </a:rPr>
            </a:br>
            <a:r>
              <a:rPr lang="en-US" sz="2800" dirty="0" smtClean="0">
                <a:latin typeface="Trebuchet MS" panose="020B0603020202020204" pitchFamily="34" charset="0"/>
              </a:rPr>
              <a:t>Practice Guide</a:t>
            </a:r>
            <a:r>
              <a:rPr lang="en-US" sz="1600" dirty="0">
                <a:latin typeface="Trebuchet MS" panose="020B0603020202020204" pitchFamily="34" charset="0"/>
              </a:rPr>
              <a:t/>
            </a:r>
            <a:br>
              <a:rPr lang="en-US" sz="1600" dirty="0">
                <a:latin typeface="Trebuchet MS" panose="020B0603020202020204" pitchFamily="34" charset="0"/>
              </a:rPr>
            </a:b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This guide is for you to use as you prepare for your Wings for Autism event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It details what you can expect to experience at the airport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We invite you to personalize this guide:</a:t>
            </a:r>
          </a:p>
          <a:p>
            <a:pPr lvl="1"/>
            <a:r>
              <a:rPr lang="en-US" sz="2400" dirty="0" smtClean="0">
                <a:latin typeface="Trebuchet MS" panose="020B0603020202020204" pitchFamily="34" charset="0"/>
              </a:rPr>
              <a:t>Add your own photos and advice</a:t>
            </a:r>
          </a:p>
          <a:p>
            <a:pPr lvl="1"/>
            <a:r>
              <a:rPr lang="en-US" sz="2400" dirty="0" smtClean="0">
                <a:latin typeface="Trebuchet MS" panose="020B0603020202020204" pitchFamily="34" charset="0"/>
              </a:rPr>
              <a:t>Delete photos or advice you don’t need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And use this guide to prepare for your next, real trip</a:t>
            </a:r>
          </a:p>
        </p:txBody>
      </p:sp>
      <p:pic>
        <p:nvPicPr>
          <p:cNvPr id="5" name="Picture 4" descr="S:\_Marketing\LOGOS\NEW BRAND LOGO_ARTWORK\Logos\JPG &amp; PNG Files MS Office\JPG Files Solid Backgrounds\Logo\ArcLogo_Color_Pos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18202"/>
            <a:ext cx="1524000" cy="910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:\_Research &amp; Innovations\Wings for Autism\Logo and Artwork\WingsforAutismORANGEBO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8202"/>
            <a:ext cx="990600" cy="91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S:\_Research &amp; Innovations\Wings for Autism\Event Photos &amp; Media Clips\Boston\11-1-14 event\B1X26DTIAAAMX-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08635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follow the TSA Officer Instructions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7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Pick up a plastic bin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Remove our shoes (people over age 12)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Remove our coats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Remove metal and electronics from our pockets (including belts)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Place them in a gray bin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Put the bin on the conveyor belt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3075" name="Picture 3" descr="S:\_Research &amp; Innovations\Wings for Autism\Event Photos &amp; Media Clips\TSA Images\TSAImages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2981770" cy="1987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_Research &amp; Innovations\Wings for Autism\Event Photos &amp; Media Clips\TSA Images\TSAImages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0" y="35814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4" y="5543366"/>
            <a:ext cx="4572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follow the TSA Officer’s instructions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Walk up to the X-ray machine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Wait for the Officer to tell us to walk through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Walk through slowly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Depending on the type of machine we may have to stop and raise our hands while they take an X-ray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Wait for the Officer to read the X-ray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" name="Picture 4" descr="S:\_Research &amp; Innovations\Wings for Autism\Event Photos &amp; Media Clips\TSA Images\TSAImages_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0" y="1295399"/>
            <a:ext cx="3003290" cy="2002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8092" y="5476426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0" y="3505200"/>
            <a:ext cx="3003290" cy="20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We’ll follow the TSA Officer’s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Some people are a little afraid </a:t>
            </a:r>
            <a:r>
              <a:rPr lang="en-US" dirty="0">
                <a:latin typeface="Trebuchet MS" panose="020B0603020202020204" pitchFamily="34" charset="0"/>
              </a:rPr>
              <a:t>to </a:t>
            </a:r>
            <a:r>
              <a:rPr lang="en-US" dirty="0" smtClean="0">
                <a:latin typeface="Trebuchet MS" panose="020B0603020202020204" pitchFamily="34" charset="0"/>
              </a:rPr>
              <a:t>walk through the X-ray machine by themselves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</a:t>
            </a:r>
            <a:r>
              <a:rPr lang="en-US" dirty="0">
                <a:latin typeface="Trebuchet MS" panose="020B0603020202020204" pitchFamily="34" charset="0"/>
              </a:rPr>
              <a:t>can take our </a:t>
            </a:r>
            <a:r>
              <a:rPr lang="en-US" dirty="0" smtClean="0">
                <a:latin typeface="Trebuchet MS" panose="020B0603020202020204" pitchFamily="34" charset="0"/>
              </a:rPr>
              <a:t>time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One of us can go through first and wait for you to go through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en-US" dirty="0">
                <a:latin typeface="Trebuchet MS" panose="020B0603020202020204" pitchFamily="34" charset="0"/>
              </a:rPr>
              <a:t>Officer won’t do anything that hurts </a:t>
            </a:r>
          </a:p>
          <a:p>
            <a:r>
              <a:rPr lang="en-US" dirty="0">
                <a:latin typeface="Trebuchet MS" panose="020B0603020202020204" pitchFamily="34" charset="0"/>
              </a:rPr>
              <a:t>Officers are very nice people whose job is to keep us safe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5" descr="S:\_Research &amp; Innovations\Wings for Autism\Event Photos &amp; Media Clips\TSA Images\TSAImages_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7" y="1981200"/>
            <a:ext cx="4111063" cy="2743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264" y="4679528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</p:spTree>
    <p:extLst>
      <p:ext uri="{BB962C8B-B14F-4D97-AF65-F5344CB8AC3E}">
        <p14:creationId xmlns:p14="http://schemas.microsoft.com/office/powerpoint/2010/main" val="426217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Sometimes TSA Officers do additional screening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Officers may wave a wand over our hands or body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Officers may make sure we don’t have anything under baggy clothing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Officer won’t do anything that hurts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Officers are very nice people whose job is to keep us safe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1" name="Picture 2" descr="S:\_Research &amp; Innovations\Wings for Autism\Event Photos &amp; Media Clips\TSA Images\TSAImages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982755"/>
            <a:ext cx="2514599" cy="1646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:\_Research &amp; Innovations\Wings for Autism\Event Photos &amp; Media Clips\TSA Images\TSAImages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:\_Research &amp; Innovations\Wings for Autism\Event Photos &amp; Media Clips\TSA Images\TSAImag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6897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60592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74638"/>
            <a:ext cx="9829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Our last step is to pick up our belongings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Get our items from the plastic bin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Walk/roll to a chair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Put our shoes and coats back on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048000" cy="2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8927"/>
            <a:ext cx="3048000" cy="228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_Research &amp; Innovations\Wings for Autism\Event Photos &amp; Media Clips\Anchorage\Anchorage (11-16-14)\10704160_10152623030108248_86956629908722915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18" y="3967066"/>
            <a:ext cx="1811482" cy="2738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73358" y="5722118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used </a:t>
            </a:r>
            <a:r>
              <a:rPr lang="en-US" sz="1200" dirty="0"/>
              <a:t>with permission from the Transportation Security Administration, Office of Strategic Communications &amp; Public Affairs. Photo by Tara Parekh</a:t>
            </a:r>
          </a:p>
        </p:txBody>
      </p:sp>
    </p:spTree>
    <p:extLst>
      <p:ext uri="{BB962C8B-B14F-4D97-AF65-F5344CB8AC3E}">
        <p14:creationId xmlns:p14="http://schemas.microsoft.com/office/powerpoint/2010/main" val="424234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Let’s see if our practice flight is on the departure screen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Is our practice flight on the screen?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Look for the flight number and gate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Our practice flight may not be posted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When we take a real flight information will be posted</a:t>
            </a:r>
          </a:p>
        </p:txBody>
      </p:sp>
      <p:pic>
        <p:nvPicPr>
          <p:cNvPr id="22530" name="Picture 2" descr="S:\_Research &amp; Innovations\Wings for Autism\Event Photos &amp; Media Clips\Phoenix\Phoenix (10-10-14)\_ANP9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6" y="4267200"/>
            <a:ext cx="2993813" cy="1648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wbranigin\AppData\Local\Microsoft\Windows\Temporary Internet Files\Content.Outlook\VZP31LGV\FullSizeRender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35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2384" y="5875232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21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Our next step is to go to our gate and wait for our plane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pic>
        <p:nvPicPr>
          <p:cNvPr id="11266" name="Picture 2" descr="S:\_Research &amp; Innovations\Wings for Autism\Event Photos &amp; Media Clips\Anchorage\Anchorage (3-22-14)\8782 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3181"/>
            <a:ext cx="3086101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There will be </a:t>
            </a:r>
            <a:r>
              <a:rPr lang="en-US" dirty="0">
                <a:latin typeface="Trebuchet MS" panose="020B0603020202020204" pitchFamily="34" charset="0"/>
              </a:rPr>
              <a:t>a lot of people </a:t>
            </a:r>
            <a:r>
              <a:rPr lang="en-US" dirty="0" smtClean="0">
                <a:latin typeface="Trebuchet MS" panose="020B0603020202020204" pitchFamily="34" charset="0"/>
              </a:rPr>
              <a:t>waiting at our gate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</a:t>
            </a:r>
            <a:r>
              <a:rPr lang="en-US" dirty="0">
                <a:latin typeface="Trebuchet MS" panose="020B0603020202020204" pitchFamily="34" charset="0"/>
              </a:rPr>
              <a:t>may have to be very patient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use any toys</a:t>
            </a:r>
            <a:r>
              <a:rPr lang="en-US" dirty="0">
                <a:latin typeface="Trebuchet MS" panose="020B0603020202020204" pitchFamily="34" charset="0"/>
              </a:rPr>
              <a:t>, games, </a:t>
            </a:r>
            <a:r>
              <a:rPr lang="en-US" dirty="0" smtClean="0">
                <a:latin typeface="Trebuchet MS" panose="020B0603020202020204" pitchFamily="34" charset="0"/>
              </a:rPr>
              <a:t>or snacks we packed in our carry-on luggage if we want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24749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5737"/>
            <a:ext cx="3086102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When the flight crew is ready we’ll hear the announcement to board the plane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7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put back anything we took out of our carry-on luggage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get our boarding pass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And we’ll get on line</a:t>
            </a:r>
          </a:p>
          <a:p>
            <a:r>
              <a:rPr lang="en-US" dirty="0">
                <a:latin typeface="Trebuchet MS" panose="020B0603020202020204" pitchFamily="34" charset="0"/>
              </a:rPr>
              <a:t>The line </a:t>
            </a:r>
            <a:r>
              <a:rPr lang="en-US" dirty="0" smtClean="0">
                <a:latin typeface="Trebuchet MS" panose="020B0603020202020204" pitchFamily="34" charset="0"/>
              </a:rPr>
              <a:t>will be very </a:t>
            </a:r>
            <a:r>
              <a:rPr lang="en-US" dirty="0">
                <a:latin typeface="Trebuchet MS" panose="020B0603020202020204" pitchFamily="34" charset="0"/>
              </a:rPr>
              <a:t>long</a:t>
            </a:r>
          </a:p>
          <a:p>
            <a:r>
              <a:rPr lang="en-US" dirty="0">
                <a:latin typeface="Trebuchet MS" panose="020B0603020202020204" pitchFamily="34" charset="0"/>
              </a:rPr>
              <a:t>There </a:t>
            </a:r>
            <a:r>
              <a:rPr lang="en-US" dirty="0" smtClean="0">
                <a:latin typeface="Trebuchet MS" panose="020B0603020202020204" pitchFamily="34" charset="0"/>
              </a:rPr>
              <a:t>will be </a:t>
            </a:r>
            <a:r>
              <a:rPr lang="en-US" dirty="0">
                <a:latin typeface="Trebuchet MS" panose="020B0603020202020204" pitchFamily="34" charset="0"/>
              </a:rPr>
              <a:t>a lot of people on line with us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have to be very patient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762" y="6276201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by </a:t>
            </a:r>
            <a:r>
              <a:rPr lang="en-US" sz="1200" dirty="0"/>
              <a:t>Will Schermerhorn</a:t>
            </a:r>
          </a:p>
        </p:txBody>
      </p:sp>
      <p:pic>
        <p:nvPicPr>
          <p:cNvPr id="5124" name="Picture 4" descr="C:\Users\kwbranigin\AppData\Local\Microsoft\Windows\Temporary Internet Files\Content.IE5\X16UJKQ7\15561219799_24107685a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28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wbranigin\AppData\Local\Microsoft\Windows\Temporary Internet Files\Content.IE5\IMG1WJAG\15562282900_566bd91a9d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926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Give our boarding pass to the Gate Agent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The Gate Agent will take our boarding pass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She or he will place it in a machine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machine will read our boarding pass and make a beeping sound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may or may not get the boarding pass back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Gate Agent will tell us to board the plane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2291" name="Picture 3" descr="S:\_Research &amp; Innovations\Wings for Autism\Event Photos &amp; Media Clips\Phoenix\Phoenix (10-10-14)\_ANP9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6" y="1219200"/>
            <a:ext cx="3470834" cy="2313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:\_Research &amp; Innovations\Wings for Autism\Event Photos &amp; Media Clips\Tulsa\Tulsa Event (4.26.14)\10172701_275866882574388_623452918590938949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3" y="386910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692" y="3479562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Then we’ll walk down the jetway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A jetway is a hallway that connects the airport and the airplane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get in line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en-US" dirty="0">
                <a:latin typeface="Trebuchet MS" panose="020B0603020202020204" pitchFamily="34" charset="0"/>
              </a:rPr>
              <a:t>line </a:t>
            </a:r>
            <a:r>
              <a:rPr lang="en-US" dirty="0" smtClean="0">
                <a:latin typeface="Trebuchet MS" panose="020B0603020202020204" pitchFamily="34" charset="0"/>
              </a:rPr>
              <a:t>may be very </a:t>
            </a:r>
            <a:r>
              <a:rPr lang="en-US" dirty="0">
                <a:latin typeface="Trebuchet MS" panose="020B0603020202020204" pitchFamily="34" charset="0"/>
              </a:rPr>
              <a:t>long</a:t>
            </a:r>
          </a:p>
          <a:p>
            <a:r>
              <a:rPr lang="en-US" dirty="0">
                <a:latin typeface="Trebuchet MS" panose="020B0603020202020204" pitchFamily="34" charset="0"/>
              </a:rPr>
              <a:t>There will be a lot of people on line with us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have to be very </a:t>
            </a:r>
            <a:r>
              <a:rPr lang="en-US" dirty="0" smtClean="0">
                <a:latin typeface="Trebuchet MS" panose="020B0603020202020204" pitchFamily="34" charset="0"/>
              </a:rPr>
              <a:t>patient</a:t>
            </a:r>
          </a:p>
          <a:p>
            <a:r>
              <a:rPr lang="en-US" dirty="0">
                <a:latin typeface="Trebuchet MS" panose="020B0603020202020204" pitchFamily="34" charset="0"/>
              </a:rPr>
              <a:t>Some people are a little afraid to walk </a:t>
            </a:r>
            <a:r>
              <a:rPr lang="en-US" dirty="0" smtClean="0">
                <a:latin typeface="Trebuchet MS" panose="020B0603020202020204" pitchFamily="34" charset="0"/>
              </a:rPr>
              <a:t>down the jetway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take our time and walk together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9458" name="Picture 2" descr="S:\_Research &amp; Innovations\Wings for Autism\Event Photos &amp; Media Clips\Jacksonville\Jacksonville Event (1-29-14)\JAX jet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8" y="1219200"/>
            <a:ext cx="2083912" cy="208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_Research &amp; Innovations\Wings for Autism\Event Photos &amp; Media Clips\Anchorage\Anchorage (11-16-14)\10383906_10152623030853248_409316010932595749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8" y="3493734"/>
            <a:ext cx="2083912" cy="313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A lot of people travel by airplane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7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To visit family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To visit friends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To go on vacation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To go to meetings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To go to school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4338" name="Picture 2" descr="S:\_Research &amp; Innovations\Wings for Autism\Event Photos &amp; Media Clips\Seattle\SEA-TAC Event (1.25.14)\SEATAC Plane at 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2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And now we’re ready to board the airplane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see a small gap between the jetway and the 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Some people are a little afraid of the gap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take our time and walk into the plane together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Once we’re on the plane we’ll meet the Pilots and Flight Attendants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airport and airline employees are volunteering their time today and are very happy to see 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Let’s make sure to give them a big thank you!!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3554" name="Picture 2" descr="S:\_Research &amp; Innovations\Wings for Autism\Event Photos &amp; Media Clips\Phoenix\Phoenix (10-10-14)\_ANP9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6" y="41402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wbranigin\AppData\Local\Microsoft\Windows\Temporary Internet Files\Content.IE5\66UUI28J\15748664862_727c3d495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6" y="14732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35052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by </a:t>
            </a:r>
            <a:r>
              <a:rPr lang="en-US" sz="1200" dirty="0"/>
              <a:t>Will Schermerhorn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492" y="617220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 may have time to look around the airplane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But only if the Flight Attendants say it’s OK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And only if there is time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If it’s OK and we have time we can look at the seats, the restrooms, and the overhead  storage bins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If the cockpit door is open we can look inside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3315" name="Picture 3" descr="S:\_Research &amp; Innovations\Wings for Autism\Event Photos &amp; Media Clips\Seattle\SEA-TAC Event (1.25.14)\SEATAC Capt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_Research &amp; Innovations\Wings for Autism\Event Photos &amp; Media Clips\Greensboro\Greensboro (10-25-14)\B00fRc-IIAAiv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72000"/>
            <a:ext cx="2781300" cy="208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5676" y="396240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601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Flight Attendants will tell us </a:t>
            </a:r>
            <a:br>
              <a:rPr lang="en-US" sz="3200" dirty="0" smtClean="0">
                <a:latin typeface="Trebuchet MS" panose="020B0603020202020204" pitchFamily="34" charset="0"/>
              </a:rPr>
            </a:br>
            <a:r>
              <a:rPr lang="en-US" sz="3200" dirty="0" smtClean="0">
                <a:latin typeface="Trebuchet MS" panose="020B0603020202020204" pitchFamily="34" charset="0"/>
              </a:rPr>
              <a:t>to store our luggage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 can place our carry-on bags in the overhead bin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Or we can place our carry-on bags under the seat in front of us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In a real fight all carry-on bags must be stored during take-off and landing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218" name="Picture 2" descr="S:\_Research &amp; Innovations\Wings for Autism\Event Photos &amp; Media Clips\Jacksonville\Jacksonville Event (1-29-14)\JAX Overhead Compart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8157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wbranigin\AppData\Local\Microsoft\Windows\Temporary Internet Files\Content.IE5\IMG1WJAG\15723479696_18ed1c435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762" y="6165103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by </a:t>
            </a:r>
            <a:r>
              <a:rPr lang="en-US" sz="1200" dirty="0"/>
              <a:t>Will Schermerhorn</a:t>
            </a:r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Flight Attendants will tell us to </a:t>
            </a:r>
            <a:br>
              <a:rPr lang="en-US" sz="3200" dirty="0" smtClean="0">
                <a:latin typeface="Trebuchet MS" panose="020B0603020202020204" pitchFamily="34" charset="0"/>
              </a:rPr>
            </a:br>
            <a:r>
              <a:rPr lang="en-US" sz="3200" dirty="0" smtClean="0">
                <a:latin typeface="Trebuchet MS" panose="020B0603020202020204" pitchFamily="34" charset="0"/>
              </a:rPr>
              <a:t>find our seats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The Flight Attendants will use a Public Address system to make announcements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They’ll tell us when it’s time to find our seats and fasten our seatbelts</a:t>
            </a:r>
          </a:p>
        </p:txBody>
      </p:sp>
      <p:pic>
        <p:nvPicPr>
          <p:cNvPr id="13315" name="Picture 3" descr="S:\_Research &amp; Innovations\Wings for Autism\Event Photos &amp; Media Clips\Dulles\B1XD37MIcAIMk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2" y="4524374"/>
            <a:ext cx="2908300" cy="21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_Research &amp; Innovations\Wings for Autism\Event Photos &amp; Media Clips\Anchorage\Anchorage (11-16-14)\10639375_10152623031263248_664075428356786085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66584"/>
            <a:ext cx="1978342" cy="2976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hear lots of sounds on the airplane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The announcements </a:t>
            </a:r>
            <a:r>
              <a:rPr lang="en-US" dirty="0" smtClean="0">
                <a:latin typeface="Trebuchet MS" panose="020B0603020202020204" pitchFamily="34" charset="0"/>
              </a:rPr>
              <a:t>and sounds may </a:t>
            </a:r>
            <a:r>
              <a:rPr lang="en-US" dirty="0">
                <a:latin typeface="Trebuchet MS" panose="020B0603020202020204" pitchFamily="34" charset="0"/>
              </a:rPr>
              <a:t>be very loud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hear bells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hear people talking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hear the airplane door close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</a:t>
            </a:r>
            <a:r>
              <a:rPr lang="en-US" b="1" dirty="0" smtClean="0">
                <a:latin typeface="Trebuchet MS" panose="020B0603020202020204" pitchFamily="34" charset="0"/>
              </a:rPr>
              <a:t>are</a:t>
            </a:r>
            <a:r>
              <a:rPr lang="en-US" dirty="0" smtClean="0">
                <a:latin typeface="Trebuchet MS" panose="020B0603020202020204" pitchFamily="34" charset="0"/>
              </a:rPr>
              <a:t> allowed to wear noise cancelling headphones if we want to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</a:t>
            </a:r>
            <a:r>
              <a:rPr lang="en-US" b="1" dirty="0" smtClean="0">
                <a:latin typeface="Trebuchet MS" panose="020B0603020202020204" pitchFamily="34" charset="0"/>
              </a:rPr>
              <a:t>are not </a:t>
            </a:r>
            <a:r>
              <a:rPr lang="en-US" dirty="0" smtClean="0">
                <a:latin typeface="Trebuchet MS" panose="020B0603020202020204" pitchFamily="34" charset="0"/>
              </a:rPr>
              <a:t>allowed to wear headphones attached to electronic devices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42" name="Picture 2" descr="S:\_Research &amp; Innovations\Wings for Autism\Event Photos &amp; Media Clips\Phoenix\Phoenix (10-10-14)\_ANP9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7687"/>
            <a:ext cx="3862405" cy="236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109" y="472440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5179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We’ll experience other things in the airplane environment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7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 may feel cold or hot air coming from the vents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lights may go on and off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airplane will be crowded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seats may be small and have little legroom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Flight Attendants may wheel a cart down the aisle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This practice is your to get used to these unfamiliar things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146" name="Picture 2" descr="S:\_Research &amp; Innovations\Wings for Autism\Event Photos &amp; Media Clips\Jacksonville\Jacksonville Event (1-29-14)\JAX hand h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58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Just like when we’re in a car we must fasten our seatbelts on an airplane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This is to ensure our safety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762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 Flight Attendants will tell us to fasten our seatbelts</a:t>
            </a:r>
            <a:endParaRPr lang="en-US" sz="3200" dirty="0"/>
          </a:p>
        </p:txBody>
      </p:sp>
      <p:pic>
        <p:nvPicPr>
          <p:cNvPr id="10242" name="Picture 2" descr="S:\_Research &amp; Innovations\Wings for Autism\Event Photos &amp; Media Clips\Jacksonville\Jacksonville Event (1-29-14)\JAX boy on 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4267200"/>
            <a:ext cx="2764971" cy="2073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wbranigin\AppData\Local\Microsoft\Windows\Temporary Internet Files\Content.IE5\BA5WUD42\15745247641_573aa48f3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wbranigin\AppData\Local\Microsoft\Windows\Temporary Internet Files\Content.IE5\BA5WUD42\15561810768_c6fe55091c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194" y="57912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by </a:t>
            </a:r>
            <a:r>
              <a:rPr lang="en-US" sz="1200" dirty="0"/>
              <a:t>Will Schermerhorn</a:t>
            </a:r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have time to </a:t>
            </a:r>
            <a:r>
              <a:rPr lang="en-US" sz="3600" dirty="0">
                <a:latin typeface="Trebuchet MS" panose="020B0603020202020204" pitchFamily="34" charset="0"/>
              </a:rPr>
              <a:t>look around </a:t>
            </a:r>
            <a:r>
              <a:rPr lang="en-US" sz="3600" dirty="0" smtClean="0">
                <a:latin typeface="Trebuchet MS" panose="020B0603020202020204" pitchFamily="34" charset="0"/>
              </a:rPr>
              <a:t>our seat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 can open and close the window shade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look outside the window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open and close the tray table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look at the magazines in the seatback pocket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There may even be a TV for us to watch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8434" name="Picture 2" descr="S:\_Research &amp; Innovations\Wings for Autism\Event Photos &amp; Media Clips\Jacksonville\Jacksonville Event (1-29-14)\JAX boy Nickelod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3" y="381000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Users\kwbranigin\AppData\Local\Microsoft\Windows\Temporary Internet Files\Content.IE5\SONJTM7C\15127219534_f1ed95935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wbranigin\AppData\Local\Microsoft\Windows\Temporary Internet Files\Content.IE5\UNCK12SZ\15127253544_a8a1e866c7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13731"/>
            <a:ext cx="2265704" cy="1510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276" y="3091465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by </a:t>
            </a:r>
            <a:r>
              <a:rPr lang="en-US" sz="1200" dirty="0"/>
              <a:t>Will Schermerhorn</a:t>
            </a:r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Flight Attendants will give us several safety announcements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learn about oxygen masks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learn about safety vests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learn about the lights on the floor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We’ll be told where to find the restrooms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It’s our job to listen careful and be quiet so everyone can hear the announcements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194" name="Picture 2" descr="C:\Users\kwbranigin\AppData\Local\Microsoft\Windows\Temporary Internet Files\Content.IE5\6SD0I8SM\15745254041_70937e038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9605"/>
            <a:ext cx="2226892" cy="148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wbranigin\AppData\Local\Microsoft\Windows\Temporary Internet Files\Content.IE5\6SD0I8SM\15747265965_b4a166d062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6005"/>
            <a:ext cx="2226892" cy="148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wbranigin\AppData\Local\Microsoft\Windows\Temporary Internet Files\Content.IE5\SONJTM7C\15748809942_6d5c88bff5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92406"/>
            <a:ext cx="2226892" cy="148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7708" y="6428601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 by </a:t>
            </a:r>
            <a:r>
              <a:rPr lang="en-US" sz="1200" dirty="0"/>
              <a:t>Will Schermerhorn</a:t>
            </a:r>
          </a:p>
        </p:txBody>
      </p:sp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If we want we can take lots of pictures to remember today’s experience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Pictures of the </a:t>
            </a:r>
            <a:r>
              <a:rPr lang="en-US" dirty="0" smtClean="0">
                <a:latin typeface="Trebuchet MS" panose="020B0603020202020204" pitchFamily="34" charset="0"/>
              </a:rPr>
              <a:t>airplane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Picture of the Pilots </a:t>
            </a:r>
            <a:r>
              <a:rPr lang="en-US" dirty="0">
                <a:latin typeface="Trebuchet MS" panose="020B0603020202020204" pitchFamily="34" charset="0"/>
              </a:rPr>
              <a:t>and Flight Attendants</a:t>
            </a:r>
          </a:p>
          <a:p>
            <a:r>
              <a:rPr lang="en-US" dirty="0">
                <a:latin typeface="Trebuchet MS" panose="020B0603020202020204" pitchFamily="34" charset="0"/>
              </a:rPr>
              <a:t>Pictures of other people</a:t>
            </a:r>
          </a:p>
          <a:p>
            <a:r>
              <a:rPr lang="en-US" dirty="0">
                <a:latin typeface="Trebuchet MS" panose="020B0603020202020204" pitchFamily="34" charset="0"/>
              </a:rPr>
              <a:t>Pictures of us!</a:t>
            </a:r>
          </a:p>
          <a:p>
            <a:r>
              <a:rPr lang="en-US" dirty="0">
                <a:latin typeface="Trebuchet MS" panose="020B0603020202020204" pitchFamily="34" charset="0"/>
              </a:rPr>
              <a:t>We can post our photos on social media using the guide we receive from The </a:t>
            </a:r>
            <a:r>
              <a:rPr lang="en-US" dirty="0" smtClean="0">
                <a:latin typeface="Trebuchet MS" panose="020B0603020202020204" pitchFamily="34" charset="0"/>
              </a:rPr>
              <a:t>Arc</a:t>
            </a:r>
          </a:p>
          <a:p>
            <a:r>
              <a:rPr lang="en-US" dirty="0">
                <a:latin typeface="Trebuchet MS" panose="020B0603020202020204" pitchFamily="34" charset="0"/>
              </a:rPr>
              <a:t>We can add them to this guide and review them when we take a real trip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 descr="S:\_Research &amp; Innovations\Wings for Autism\Event Photos &amp; Media Clips\Phoenix\Phoenix (10-10-14)\_ANP9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384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238" y="5054124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62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But airports can be crowded and noisy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A lot of people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 lot of loud announcements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Unfamiliar sights, sounds and smells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 lot of lines and waiting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1266" name="Picture 2" descr="S:\_Research &amp; Innovations\Wings for Autism\Event Photos &amp; Media Clips\Phoenix\Phoenix (10-10-14)\_ANP9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18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wbranigin\AppData\Local\Microsoft\Windows\Temporary Internet Files\Content.Outlook\VZP31LGV\IMG_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600" y="17653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" y="6426438"/>
            <a:ext cx="2474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07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We’ll be on the plane for a little while</a:t>
            </a:r>
            <a:r>
              <a:rPr lang="en-US" dirty="0" smtClean="0">
                <a:latin typeface="Trebuchet MS" panose="020B0603020202020204" pitchFamily="34" charset="0"/>
              </a:rPr>
              <a:t>	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 won’t be flying today, this is a practice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plane will probably stay at the gate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Flight Attendants may announce that we can take things out of our carry-on luggage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Now it’s time to play </a:t>
            </a:r>
            <a:r>
              <a:rPr lang="en-US" dirty="0">
                <a:latin typeface="Trebuchet MS" panose="020B0603020202020204" pitchFamily="34" charset="0"/>
              </a:rPr>
              <a:t>with toys, games, books we </a:t>
            </a:r>
            <a:r>
              <a:rPr lang="en-US" dirty="0" smtClean="0">
                <a:latin typeface="Trebuchet MS" panose="020B0603020202020204" pitchFamily="34" charset="0"/>
              </a:rPr>
              <a:t>brought from </a:t>
            </a:r>
            <a:r>
              <a:rPr lang="en-US" dirty="0">
                <a:latin typeface="Trebuchet MS" panose="020B0603020202020204" pitchFamily="34" charset="0"/>
              </a:rPr>
              <a:t>home if we want to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also enjoy the snack </a:t>
            </a:r>
            <a:r>
              <a:rPr lang="en-US" dirty="0">
                <a:latin typeface="Trebuchet MS" panose="020B0603020202020204" pitchFamily="34" charset="0"/>
              </a:rPr>
              <a:t>we </a:t>
            </a:r>
            <a:r>
              <a:rPr lang="en-US" dirty="0" smtClean="0">
                <a:latin typeface="Trebuchet MS" panose="020B0603020202020204" pitchFamily="34" charset="0"/>
              </a:rPr>
              <a:t>brought from </a:t>
            </a:r>
            <a:r>
              <a:rPr lang="en-US" dirty="0">
                <a:latin typeface="Trebuchet MS" panose="020B0603020202020204" pitchFamily="34" charset="0"/>
              </a:rPr>
              <a:t>home if we want to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 descr="S:\_Research &amp; Innovations\Wings for Autism\Event Photos &amp; Media Clips\Tulsa\Tulsa Event (4.26.14)\10271489_275866952574381_70407313316447522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8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The Flight </a:t>
            </a:r>
            <a:r>
              <a:rPr lang="en-US" sz="3600" dirty="0">
                <a:latin typeface="Trebuchet MS" panose="020B0603020202020204" pitchFamily="34" charset="0"/>
              </a:rPr>
              <a:t>Attendants will tell us </a:t>
            </a:r>
            <a:r>
              <a:rPr lang="en-US" sz="3600" dirty="0" smtClean="0">
                <a:latin typeface="Trebuchet MS" panose="020B0603020202020204" pitchFamily="34" charset="0"/>
              </a:rPr>
              <a:t>when it’s time to get ready to leave the plane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Put away our belongings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Store our carry-on luggage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Fasten our seatbelts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Place our seat in the upright position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Close our tray tables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Flight Attendants may collect any trash from us. If they don’t we’ll remove it from the plane ourselves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4338" name="Picture 2" descr="S:\_Research &amp; Innovations\Wings for Autism\Event Photos &amp; Media Clips\Anchorage\Anchorage (3-22-14)\8920 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085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_Research &amp; Innovations\Wings for Autism\Event Photos &amp; Media Clips\Jacksonville\Jacksonville Event (1-29-14)\JAX flight c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314700" cy="2212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 Flight Attendants will tell us when our practice airplane trip is finished</a:t>
            </a:r>
            <a:br>
              <a:rPr lang="en-US" sz="3200" dirty="0" smtClean="0">
                <a:latin typeface="Trebuchet MS" panose="020B0603020202020204" pitchFamily="34" charset="0"/>
              </a:rPr>
            </a:b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We’ll be told to unfasten our seatbelts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Check </a:t>
            </a:r>
            <a:r>
              <a:rPr lang="en-US" dirty="0">
                <a:latin typeface="Trebuchet MS" panose="020B0603020202020204" pitchFamily="34" charset="0"/>
              </a:rPr>
              <a:t>the overhead bin</a:t>
            </a:r>
          </a:p>
          <a:p>
            <a:r>
              <a:rPr lang="en-US" dirty="0">
                <a:latin typeface="Trebuchet MS" panose="020B0603020202020204" pitchFamily="34" charset="0"/>
              </a:rPr>
              <a:t>Check the under the seat in front of us</a:t>
            </a:r>
          </a:p>
          <a:p>
            <a:r>
              <a:rPr lang="en-US" dirty="0">
                <a:latin typeface="Trebuchet MS" panose="020B0603020202020204" pitchFamily="34" charset="0"/>
              </a:rPr>
              <a:t>Check the seatback pocket</a:t>
            </a:r>
          </a:p>
          <a:p>
            <a:r>
              <a:rPr lang="en-US" dirty="0">
                <a:latin typeface="Trebuchet MS" panose="020B0603020202020204" pitchFamily="34" charset="0"/>
              </a:rPr>
              <a:t>Collect everything we brought from </a:t>
            </a:r>
            <a:r>
              <a:rPr lang="en-US" dirty="0" smtClean="0">
                <a:latin typeface="Trebuchet MS" panose="020B0603020202020204" pitchFamily="34" charset="0"/>
              </a:rPr>
              <a:t>home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Leave the airplane</a:t>
            </a:r>
            <a:endParaRPr lang="en-US" dirty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194" name="Picture 2" descr="S:\_Research &amp; Innovations\Wings for Autism\Event Photos &amp; Media Clips\Jacksonville\Jacksonville Event (1-29-14)\JAX Ais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8" y="1838771"/>
            <a:ext cx="2735722" cy="3647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9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Then we’ll walk back down the jetway again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Remember, we’ll be in a line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en-US" dirty="0">
                <a:latin typeface="Trebuchet MS" panose="020B0603020202020204" pitchFamily="34" charset="0"/>
              </a:rPr>
              <a:t>line </a:t>
            </a:r>
            <a:r>
              <a:rPr lang="en-US" dirty="0" smtClean="0">
                <a:latin typeface="Trebuchet MS" panose="020B0603020202020204" pitchFamily="34" charset="0"/>
              </a:rPr>
              <a:t>may be very </a:t>
            </a:r>
            <a:r>
              <a:rPr lang="en-US" dirty="0">
                <a:latin typeface="Trebuchet MS" panose="020B0603020202020204" pitchFamily="34" charset="0"/>
              </a:rPr>
              <a:t>long</a:t>
            </a:r>
          </a:p>
          <a:p>
            <a:r>
              <a:rPr lang="en-US" dirty="0">
                <a:latin typeface="Trebuchet MS" panose="020B0603020202020204" pitchFamily="34" charset="0"/>
              </a:rPr>
              <a:t>There will be a lot of people on line with us</a:t>
            </a:r>
          </a:p>
          <a:p>
            <a:r>
              <a:rPr lang="en-US" dirty="0">
                <a:latin typeface="Trebuchet MS" panose="020B0603020202020204" pitchFamily="34" charset="0"/>
              </a:rPr>
              <a:t>We may have to be very </a:t>
            </a:r>
            <a:r>
              <a:rPr lang="en-US" dirty="0" smtClean="0">
                <a:latin typeface="Trebuchet MS" panose="020B0603020202020204" pitchFamily="34" charset="0"/>
              </a:rPr>
              <a:t>patient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" name="Picture 4" descr="S:\_Research &amp; Innovations\Wings for Autism\Event Photos &amp; Media Clips\Boston\11-1-14 event\B1X5RFhIMAAcb0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_Research &amp; Innovations\Wings for Autism\Event Photos &amp; Media Clips\Anchorage\Anchorage (11-16-14)\10730826_10152623030903248_769185636101256530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" y="1143000"/>
            <a:ext cx="2126933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87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And get off the plane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98637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Then we’ll be back in the airport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And ready for the next step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should remember that the airport can be noisy and crowded</a:t>
            </a: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7" name="Picture 2" descr="C:\Users\kwbranigin\AppData\Local\Microsoft\Windows\Temporary Internet Files\Content.IE5\X16UJKQ7\15748814672_45f356b7c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94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3730" y="3608487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by </a:t>
            </a:r>
            <a:r>
              <a:rPr lang="en-US" sz="1200" dirty="0"/>
              <a:t>Will Schermerhorn</a:t>
            </a:r>
          </a:p>
        </p:txBody>
      </p:sp>
      <p:pic>
        <p:nvPicPr>
          <p:cNvPr id="13316" name="Picture 4" descr="S:\_Research &amp; Innovations\Wings for Autism\Event Photos &amp; Media Clips\Phoenix\Phoenix (10-10-14)\_ANP9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656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0" y="6235700"/>
            <a:ext cx="24749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95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Some of the events have a reception</a:t>
            </a:r>
            <a:br>
              <a:rPr lang="en-US" sz="2400" dirty="0" smtClean="0">
                <a:latin typeface="Trebuchet MS" panose="020B0603020202020204" pitchFamily="34" charset="0"/>
              </a:rPr>
            </a:b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7173" name="Picture 5" descr="S:\_Research &amp; Innovations\Wings for Autism\Event Photos &amp; Media Clips\Seattle\SEA-TAC Event (1.25.14)\SEATAC Rece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6" y="790093"/>
            <a:ext cx="2572507" cy="192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7912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We may hear a short welcome speech. We may have refreshments</a:t>
            </a:r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room will be crowded and </a:t>
            </a:r>
            <a:r>
              <a:rPr lang="en-US" sz="2400" dirty="0" smtClean="0"/>
              <a:t>people </a:t>
            </a:r>
            <a:r>
              <a:rPr lang="en-US" sz="2400" dirty="0"/>
              <a:t>will be </a:t>
            </a:r>
            <a:r>
              <a:rPr lang="en-US" sz="2400" dirty="0" smtClean="0"/>
              <a:t>talking</a:t>
            </a:r>
            <a:endParaRPr lang="en-US" sz="2400" dirty="0"/>
          </a:p>
        </p:txBody>
      </p:sp>
      <p:pic>
        <p:nvPicPr>
          <p:cNvPr id="12" name="Picture 4" descr="S:\_Research &amp; Innovations\Wings for Autism\Event Photos &amp; Media Clips\Phoenix\Phoenix (10-10-14)\_ANP9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0093"/>
            <a:ext cx="2819400" cy="192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_Research &amp; Innovations\Wings for Autism\Event Photos &amp; Media Clips\Anchorage\Anchorage (11-16-14)\10463031_10152623031748248_392175823911650769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752600" cy="2637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S:\_Research &amp; Innovations\Wings for Autism\Event Photos &amp; Media Clips\Phoenix\Phoenix (10-10-14)\_ANP9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6" y="3276600"/>
            <a:ext cx="2572508" cy="1715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0147" y="494374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46623" y="266700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2300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 smtClean="0">
              <a:latin typeface="Trebuchet MS" panose="020B0603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7" y="3038474"/>
            <a:ext cx="3145953" cy="23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0" y="52578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latin typeface="Trebuchet MS" panose="020B0603020202020204" pitchFamily="34" charset="0"/>
              </a:rPr>
            </a:br>
            <a:r>
              <a:rPr lang="en-US" sz="2400" dirty="0" smtClean="0">
                <a:latin typeface="Trebuchet MS" panose="020B0603020202020204" pitchFamily="34" charset="0"/>
              </a:rPr>
              <a:t>The reception gives us the chance to meet people who hosted the event and thank them for this experience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13" name="Picture 4" descr="S:\_Research &amp; Innovations\Wings for Autism\Event Photos &amp; Media Clips\DCA\P1016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24" y="380999"/>
            <a:ext cx="2148797" cy="237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:\_Research &amp; Innovations\Wings for Autism\Event Photos &amp; Media Clips\DCA\P1016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8474"/>
            <a:ext cx="3162300" cy="2371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_Research &amp; Innovations\Wings for Autism\Event Photos &amp; Media Clips\Phoenix\Phoenix (10-10-14)\_ANP9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48341"/>
            <a:ext cx="3162300" cy="210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481" y="251460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2300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And then we’ll be finished with our practice</a:t>
            </a:r>
            <a:r>
              <a:rPr lang="en-US" sz="3200" dirty="0" smtClean="0">
                <a:latin typeface="Trebuchet MS" panose="020B0603020202020204" pitchFamily="34" charset="0"/>
              </a:rPr>
              <a:t/>
            </a:r>
            <a:br>
              <a:rPr lang="en-US" sz="3200" dirty="0" smtClean="0">
                <a:latin typeface="Trebuchet MS" panose="020B0603020202020204" pitchFamily="34" charset="0"/>
              </a:rPr>
            </a:b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Gather our belongings and get ready to leave the </a:t>
            </a:r>
            <a:r>
              <a:rPr lang="en-US" dirty="0" smtClean="0">
                <a:latin typeface="Trebuchet MS" panose="020B0603020202020204" pitchFamily="34" charset="0"/>
              </a:rPr>
              <a:t>airport</a:t>
            </a:r>
          </a:p>
          <a:p>
            <a:r>
              <a:rPr lang="en-US" dirty="0">
                <a:latin typeface="Trebuchet MS" panose="020B0603020202020204" pitchFamily="34" charset="0"/>
              </a:rPr>
              <a:t>Walk through the airport </a:t>
            </a:r>
            <a:r>
              <a:rPr lang="en-US" dirty="0" smtClean="0">
                <a:latin typeface="Trebuchet MS" panose="020B0603020202020204" pitchFamily="34" charset="0"/>
              </a:rPr>
              <a:t>terminal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Find our car, bus or train station, taxi stand or ferry terminal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And go home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S:\_Research &amp; Innovations\Wings for Autism\Event Photos &amp; Media Clips\Phoenix\Phoenix (10-10-14)\_ANP9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8" y="14478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wbranigin\AppData\Local\Microsoft\Windows\Temporary Internet Files\Content.Outlook\VZP31LGV\IMG_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8" y="4000499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639" y="3538670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2300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And finally, we can discuss our experience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What did we like about the airport?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What did we like about the airplane?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Is there anything that made us feel uncomfortable?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Is there anything we want to do the next time we’re at the airport and on an airplane?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S:\_Research &amp; Innovations\Wings for Autism\Event Photos &amp; Media Clips\Seattle\SEA - TAC Event 2 (9-27-14)\10715853_10203798036185500_104912037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19040"/>
            <a:ext cx="3562613" cy="2671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:\_Research &amp; Innovations\Wings for Autism\Event Photos &amp; Media Clips\Phoenix\Phoenix (10-10-14)\_ANP9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343400"/>
            <a:ext cx="3562612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508" y="6352401"/>
            <a:ext cx="247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An Pham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230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And airports have things we may not be familiar with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Escalators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Elevators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Moving sidewalks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Long hallways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Automatic </a:t>
            </a:r>
            <a:r>
              <a:rPr lang="en-US" dirty="0">
                <a:latin typeface="Trebuchet MS" panose="020B0603020202020204" pitchFamily="34" charset="0"/>
              </a:rPr>
              <a:t>doors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3" descr="C:\Users\kwbranigin\AppData\Local\Microsoft\Windows\Temporary Internet Files\Content.Outlook\VZP31LGV\photo 5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5" y="1625125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wbranigin\AppData\Local\Microsoft\Windows\Temporary Internet Files\Content.Outlook\VZP31LGV\photo 3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5" y="3962400"/>
            <a:ext cx="2514600" cy="1885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So we’re going to the airport to get used to the sights and sounds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We’re not going to fly on an airplane today.  We will just move around on the ground while inside it.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go as slowly as we want.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stop and take breaks when we need them.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stop and go home at any time.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0242" name="Picture 2" descr="C:\Users\kwbranigin\AppData\Local\Microsoft\Windows\Temporary Internet Files\Content.Outlook\VZP31LGV\photo 2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" y="21717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wbranigin\AppData\Local\Microsoft\Windows\Temporary Internet Files\Content.Outlook\VZP31LGV\photo 5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3925" y="4206875"/>
            <a:ext cx="2565400" cy="192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3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Do we want to pack toys, games, snacks or other things in our carry-on luggage?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use these things while we wait to board our 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can use these things while we’re seated on the plane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We don’t have to pack anything if we don’t want to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C:\Users\kwbranigin\AppData\Local\Microsoft\Windows\Temporary Internet Files\Content.Outlook\VZP31LGV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we’ll decide what to take to the airport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And travel to the airport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There’s lots of ways people get to the airport: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Car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Taxi or shuttle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Bus 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Train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How will we travel to the airport?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" y="3871805"/>
            <a:ext cx="3230165" cy="2153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" y="1417638"/>
            <a:ext cx="3230165" cy="21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rebuchet MS" panose="020B0603020202020204" pitchFamily="34" charset="0"/>
              </a:rPr>
              <a:t>If we drive we’ll park the car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If we travel by car we’ll park it in a parking lot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Then we’ll walk/roll to the terminal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On our way we may see wide open spaces so we’ll need to stay close to each other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219" name="Picture 3" descr="C:\Users\kwbranigin\AppData\Local\Microsoft\Windows\Temporary Internet Files\Content.Outlook\VZP31LGV\photo 5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wbranigin\AppData\Local\Microsoft\Windows\Temporary Internet Files\Content.Outlook\VZP31LGV\photo 3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54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6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2395</Words>
  <Application>Microsoft Office PowerPoint</Application>
  <PresentationFormat>On-screen Show (4:3)</PresentationFormat>
  <Paragraphs>273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Trebuchet MS</vt:lpstr>
      <vt:lpstr>Office Theme</vt:lpstr>
      <vt:lpstr>Welcome to Wings for Autism®  Our Trip to the Airport Practice Guide </vt:lpstr>
      <vt:lpstr> How to use the Trip to the Airport Practice Guide </vt:lpstr>
      <vt:lpstr>A lot of people travel by airplane</vt:lpstr>
      <vt:lpstr>But airports can be crowded and noisy</vt:lpstr>
      <vt:lpstr>And airports have things we may not be familiar with</vt:lpstr>
      <vt:lpstr>So we’re going to the airport to get used to the sights and sounds</vt:lpstr>
      <vt:lpstr>First we’ll decide what to take to the airport</vt:lpstr>
      <vt:lpstr>And travel to the airport</vt:lpstr>
      <vt:lpstr>If we drive we’ll park the car</vt:lpstr>
      <vt:lpstr>Then we’ll walk/roll to the terminal</vt:lpstr>
      <vt:lpstr>Our next step is to go the airline ticket counter</vt:lpstr>
      <vt:lpstr>We may be asked if we’ll give permission for people to take out picture</vt:lpstr>
      <vt:lpstr>Then we’ll get our boarding pass</vt:lpstr>
      <vt:lpstr>We’ll make sure we have an address tag</vt:lpstr>
      <vt:lpstr>If we want we can take lots of pictures to remember today’s experience</vt:lpstr>
      <vt:lpstr>We can explore inside the terminal </vt:lpstr>
      <vt:lpstr>After looking around it will be time to get in line and go through security</vt:lpstr>
      <vt:lpstr>We’ll follow the Transportation Security Administration Officer’s (TSA) Instructions</vt:lpstr>
      <vt:lpstr>We’ll follow the TSA Officer’s Instructions</vt:lpstr>
      <vt:lpstr>We’ll follow the TSA Officer Instructions</vt:lpstr>
      <vt:lpstr>We’ll follow the TSA Officer’s instructions</vt:lpstr>
      <vt:lpstr>We’ll follow the TSA Officer’s instructions</vt:lpstr>
      <vt:lpstr>Sometimes TSA Officers do additional screening</vt:lpstr>
      <vt:lpstr>Our last step is to pick up our belongings</vt:lpstr>
      <vt:lpstr>Let’s see if our practice flight is on the departure screen</vt:lpstr>
      <vt:lpstr>Our next step is to go to our gate and wait for our plane</vt:lpstr>
      <vt:lpstr>When the flight crew is ready we’ll hear the announcement to board the plane</vt:lpstr>
      <vt:lpstr>Give our boarding pass to the Gate Agent</vt:lpstr>
      <vt:lpstr>Then we’ll walk down the jetway</vt:lpstr>
      <vt:lpstr>And now we’re ready to board the airplane</vt:lpstr>
      <vt:lpstr>We may have time to look around the airplane</vt:lpstr>
      <vt:lpstr>The Flight Attendants will tell us  to store our luggage</vt:lpstr>
      <vt:lpstr>The Flight Attendants will tell us to  find our seats</vt:lpstr>
      <vt:lpstr>We’ll hear lots of sounds on the airplane</vt:lpstr>
      <vt:lpstr>We’ll experience other things in the airplane environment</vt:lpstr>
      <vt:lpstr>PowerPoint Presentation</vt:lpstr>
      <vt:lpstr>We’ll have time to look around our seat</vt:lpstr>
      <vt:lpstr>The Flight Attendants will give us several safety announcements</vt:lpstr>
      <vt:lpstr>If we want we can take lots of pictures to remember today’s experience</vt:lpstr>
      <vt:lpstr>We’ll be on the plane for a little while </vt:lpstr>
      <vt:lpstr>The Flight Attendants will tell us when it’s time to get ready to leave the plane</vt:lpstr>
      <vt:lpstr>The Flight Attendants will tell us when our practice airplane trip is finished </vt:lpstr>
      <vt:lpstr>Then we’ll walk back down the jetway again</vt:lpstr>
      <vt:lpstr>And get off the plane</vt:lpstr>
      <vt:lpstr>Some of the events have a reception </vt:lpstr>
      <vt:lpstr> The reception gives us the chance to meet people who hosted the event and thank them for this experience</vt:lpstr>
      <vt:lpstr>And then we’ll be finished with our practice </vt:lpstr>
      <vt:lpstr>And finally, we can discuss our experience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Wings for autism</dc:title>
  <dc:creator>Karen Wolf-Branigin</dc:creator>
  <cp:lastModifiedBy>Amarcrum</cp:lastModifiedBy>
  <cp:revision>87</cp:revision>
  <cp:lastPrinted>2015-09-21T13:47:42Z</cp:lastPrinted>
  <dcterms:created xsi:type="dcterms:W3CDTF">2015-01-23T19:33:58Z</dcterms:created>
  <dcterms:modified xsi:type="dcterms:W3CDTF">2015-09-21T14:08:41Z</dcterms:modified>
</cp:coreProperties>
</file>